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72" r:id="rId11"/>
    <p:sldId id="273" r:id="rId12"/>
    <p:sldId id="266" r:id="rId13"/>
    <p:sldId id="274" r:id="rId14"/>
    <p:sldId id="275" r:id="rId15"/>
    <p:sldId id="267" r:id="rId16"/>
    <p:sldId id="268" r:id="rId17"/>
    <p:sldId id="269" r:id="rId18"/>
    <p:sldId id="271" r:id="rId19"/>
    <p:sldId id="270" r:id="rId2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6A5"/>
    <a:srgbClr val="58595B"/>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29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1016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852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6975371"/>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br.freepik.com/" TargetMode="External"/><Relationship Id="rId7" Type="http://schemas.openxmlformats.org/officeDocument/2006/relationships/hyperlink" Target="https://www.pexels.com/" TargetMode="External"/><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6.jpg"/><Relationship Id="rId11" Type="http://schemas.openxmlformats.org/officeDocument/2006/relationships/image" Target="../media/image19.svg"/><Relationship Id="rId5" Type="http://schemas.openxmlformats.org/officeDocument/2006/relationships/hyperlink" Target="https://www.freeimages.com/" TargetMode="External"/><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hyperlink" Target="https://www.images.google.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 TargetMode="External"/><Relationship Id="rId2" Type="http://schemas.openxmlformats.org/officeDocument/2006/relationships/image" Target="../media/image20.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817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82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316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ela 3">
            <a:extLst>
              <a:ext uri="{FF2B5EF4-FFF2-40B4-BE49-F238E27FC236}">
                <a16:creationId xmlns:a16="http://schemas.microsoft.com/office/drawing/2014/main" id="{10DE4D82-86AC-4D96-9AF2-26397BB61D31}"/>
              </a:ext>
            </a:extLst>
          </p:cNvPr>
          <p:cNvGraphicFramePr>
            <a:graphicFrameLocks noGrp="1"/>
          </p:cNvGraphicFramePr>
          <p:nvPr>
            <p:extLst>
              <p:ext uri="{D42A27DB-BD31-4B8C-83A1-F6EECF244321}">
                <p14:modId xmlns:p14="http://schemas.microsoft.com/office/powerpoint/2010/main" val="3193316795"/>
              </p:ext>
            </p:extLst>
          </p:nvPr>
        </p:nvGraphicFramePr>
        <p:xfrm>
          <a:off x="828674" y="3072341"/>
          <a:ext cx="10534652" cy="2937935"/>
        </p:xfrm>
        <a:graphic>
          <a:graphicData uri="http://schemas.openxmlformats.org/drawingml/2006/table">
            <a:tbl>
              <a:tblPr firstRow="1" bandRow="1"/>
              <a:tblGrid>
                <a:gridCol w="5267326">
                  <a:extLst>
                    <a:ext uri="{9D8B030D-6E8A-4147-A177-3AD203B41FA5}">
                      <a16:colId xmlns:a16="http://schemas.microsoft.com/office/drawing/2014/main" val="1108151438"/>
                    </a:ext>
                  </a:extLst>
                </a:gridCol>
                <a:gridCol w="5267326">
                  <a:extLst>
                    <a:ext uri="{9D8B030D-6E8A-4147-A177-3AD203B41FA5}">
                      <a16:colId xmlns:a16="http://schemas.microsoft.com/office/drawing/2014/main" val="2847781591"/>
                    </a:ext>
                  </a:extLst>
                </a:gridCol>
              </a:tblGrid>
              <a:tr h="419705">
                <a:tc>
                  <a:txBody>
                    <a:bodyPr/>
                    <a:lstStyle/>
                    <a:p>
                      <a:pPr algn="ctr"/>
                      <a:r>
                        <a:rPr lang="pt-BR" b="1" dirty="0">
                          <a:solidFill>
                            <a:srgbClr val="231F20"/>
                          </a:solidFill>
                          <a:latin typeface="Calibri" panose="020F0502020204030204" pitchFamily="34" charset="0"/>
                          <a:cs typeface="Calibri" panose="020F0502020204030204" pitchFamily="34" charset="0"/>
                        </a:rPr>
                        <a:t>TEXTO</a:t>
                      </a:r>
                    </a:p>
                  </a:txBody>
                  <a:tcPr anchor="ctr"/>
                </a:tc>
                <a:tc>
                  <a:txBody>
                    <a:bodyPr/>
                    <a:lstStyle/>
                    <a:p>
                      <a:pPr algn="ctr"/>
                      <a:r>
                        <a:rPr lang="pt-BR" b="1" dirty="0">
                          <a:solidFill>
                            <a:srgbClr val="231F20"/>
                          </a:solidFill>
                          <a:latin typeface="Calibri" panose="020F0502020204030204" pitchFamily="34" charset="0"/>
                          <a:cs typeface="Calibri" panose="020F0502020204030204" pitchFamily="34" charset="0"/>
                        </a:rPr>
                        <a:t>ELEMENTOS NA TELA</a:t>
                      </a:r>
                    </a:p>
                  </a:txBody>
                  <a:tcPr anchor="ctr"/>
                </a:tc>
                <a:extLst>
                  <a:ext uri="{0D108BD9-81ED-4DB2-BD59-A6C34878D82A}">
                    <a16:rowId xmlns:a16="http://schemas.microsoft.com/office/drawing/2014/main" val="3671739463"/>
                  </a:ext>
                </a:extLst>
              </a:tr>
              <a:tr h="419705">
                <a:tc>
                  <a:txBody>
                    <a:bodyPr/>
                    <a:lstStyle/>
                    <a:p>
                      <a:endParaRPr lang="pt-BR"/>
                    </a:p>
                  </a:txBody>
                  <a:tcPr/>
                </a:tc>
                <a:tc>
                  <a:txBody>
                    <a:bodyPr/>
                    <a:lstStyle/>
                    <a:p>
                      <a:endParaRPr lang="pt-BR"/>
                    </a:p>
                  </a:txBody>
                  <a:tcPr/>
                </a:tc>
                <a:extLst>
                  <a:ext uri="{0D108BD9-81ED-4DB2-BD59-A6C34878D82A}">
                    <a16:rowId xmlns:a16="http://schemas.microsoft.com/office/drawing/2014/main" val="2702802021"/>
                  </a:ext>
                </a:extLst>
              </a:tr>
              <a:tr h="419705">
                <a:tc>
                  <a:txBody>
                    <a:bodyPr/>
                    <a:lstStyle/>
                    <a:p>
                      <a:endParaRPr lang="pt-BR"/>
                    </a:p>
                  </a:txBody>
                  <a:tcPr/>
                </a:tc>
                <a:tc>
                  <a:txBody>
                    <a:bodyPr/>
                    <a:lstStyle/>
                    <a:p>
                      <a:endParaRPr lang="pt-BR"/>
                    </a:p>
                  </a:txBody>
                  <a:tcPr/>
                </a:tc>
                <a:extLst>
                  <a:ext uri="{0D108BD9-81ED-4DB2-BD59-A6C34878D82A}">
                    <a16:rowId xmlns:a16="http://schemas.microsoft.com/office/drawing/2014/main" val="2056621999"/>
                  </a:ext>
                </a:extLst>
              </a:tr>
              <a:tr h="419705">
                <a:tc>
                  <a:txBody>
                    <a:bodyPr/>
                    <a:lstStyle/>
                    <a:p>
                      <a:endParaRPr lang="pt-BR"/>
                    </a:p>
                  </a:txBody>
                  <a:tcPr/>
                </a:tc>
                <a:tc>
                  <a:txBody>
                    <a:bodyPr/>
                    <a:lstStyle/>
                    <a:p>
                      <a:endParaRPr lang="pt-BR"/>
                    </a:p>
                  </a:txBody>
                  <a:tcPr/>
                </a:tc>
                <a:extLst>
                  <a:ext uri="{0D108BD9-81ED-4DB2-BD59-A6C34878D82A}">
                    <a16:rowId xmlns:a16="http://schemas.microsoft.com/office/drawing/2014/main" val="2295838473"/>
                  </a:ext>
                </a:extLst>
              </a:tr>
              <a:tr h="419705">
                <a:tc>
                  <a:txBody>
                    <a:bodyPr/>
                    <a:lstStyle/>
                    <a:p>
                      <a:endParaRPr lang="pt-BR"/>
                    </a:p>
                  </a:txBody>
                  <a:tcPr/>
                </a:tc>
                <a:tc>
                  <a:txBody>
                    <a:bodyPr/>
                    <a:lstStyle/>
                    <a:p>
                      <a:endParaRPr lang="pt-BR"/>
                    </a:p>
                  </a:txBody>
                  <a:tcPr/>
                </a:tc>
                <a:extLst>
                  <a:ext uri="{0D108BD9-81ED-4DB2-BD59-A6C34878D82A}">
                    <a16:rowId xmlns:a16="http://schemas.microsoft.com/office/drawing/2014/main" val="1319122720"/>
                  </a:ext>
                </a:extLst>
              </a:tr>
              <a:tr h="419705">
                <a:tc>
                  <a:txBody>
                    <a:bodyPr/>
                    <a:lstStyle/>
                    <a:p>
                      <a:endParaRPr lang="pt-BR"/>
                    </a:p>
                  </a:txBody>
                  <a:tcPr/>
                </a:tc>
                <a:tc>
                  <a:txBody>
                    <a:bodyPr/>
                    <a:lstStyle/>
                    <a:p>
                      <a:endParaRPr lang="pt-BR"/>
                    </a:p>
                  </a:txBody>
                  <a:tcPr/>
                </a:tc>
                <a:extLst>
                  <a:ext uri="{0D108BD9-81ED-4DB2-BD59-A6C34878D82A}">
                    <a16:rowId xmlns:a16="http://schemas.microsoft.com/office/drawing/2014/main" val="1498479759"/>
                  </a:ext>
                </a:extLst>
              </a:tr>
              <a:tr h="419705">
                <a:tc>
                  <a:txBody>
                    <a:bodyPr/>
                    <a:lstStyle/>
                    <a:p>
                      <a:endParaRPr lang="pt-BR" dirty="0"/>
                    </a:p>
                  </a:txBody>
                  <a:tcPr/>
                </a:tc>
                <a:tc>
                  <a:txBody>
                    <a:bodyPr/>
                    <a:lstStyle/>
                    <a:p>
                      <a:endParaRPr lang="pt-BR" dirty="0"/>
                    </a:p>
                  </a:txBody>
                  <a:tcPr/>
                </a:tc>
                <a:extLst>
                  <a:ext uri="{0D108BD9-81ED-4DB2-BD59-A6C34878D82A}">
                    <a16:rowId xmlns:a16="http://schemas.microsoft.com/office/drawing/2014/main" val="1480857293"/>
                  </a:ext>
                </a:extLst>
              </a:tr>
            </a:tbl>
          </a:graphicData>
        </a:graphic>
      </p:graphicFrame>
    </p:spTree>
    <p:extLst>
      <p:ext uri="{BB962C8B-B14F-4D97-AF65-F5344CB8AC3E}">
        <p14:creationId xmlns:p14="http://schemas.microsoft.com/office/powerpoint/2010/main" val="3965174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3">
            <a:extLst>
              <a:ext uri="{FF2B5EF4-FFF2-40B4-BE49-F238E27FC236}">
                <a16:creationId xmlns:a16="http://schemas.microsoft.com/office/drawing/2014/main" id="{32494286-D1C5-4A0C-B860-F8AAEB8CE541}"/>
              </a:ext>
            </a:extLst>
          </p:cNvPr>
          <p:cNvGraphicFramePr>
            <a:graphicFrameLocks noGrp="1"/>
          </p:cNvGraphicFramePr>
          <p:nvPr>
            <p:extLst>
              <p:ext uri="{D42A27DB-BD31-4B8C-83A1-F6EECF244321}">
                <p14:modId xmlns:p14="http://schemas.microsoft.com/office/powerpoint/2010/main" val="1036647835"/>
              </p:ext>
            </p:extLst>
          </p:nvPr>
        </p:nvGraphicFramePr>
        <p:xfrm>
          <a:off x="828674" y="1031724"/>
          <a:ext cx="10534652" cy="4794552"/>
        </p:xfrm>
        <a:graphic>
          <a:graphicData uri="http://schemas.openxmlformats.org/drawingml/2006/table">
            <a:tbl>
              <a:tblPr firstRow="1" bandRow="1"/>
              <a:tblGrid>
                <a:gridCol w="5267326">
                  <a:extLst>
                    <a:ext uri="{9D8B030D-6E8A-4147-A177-3AD203B41FA5}">
                      <a16:colId xmlns:a16="http://schemas.microsoft.com/office/drawing/2014/main" val="1108151438"/>
                    </a:ext>
                  </a:extLst>
                </a:gridCol>
                <a:gridCol w="5267326">
                  <a:extLst>
                    <a:ext uri="{9D8B030D-6E8A-4147-A177-3AD203B41FA5}">
                      <a16:colId xmlns:a16="http://schemas.microsoft.com/office/drawing/2014/main" val="2847781591"/>
                    </a:ext>
                  </a:extLst>
                </a:gridCol>
              </a:tblGrid>
              <a:tr h="599319">
                <a:tc>
                  <a:txBody>
                    <a:bodyPr/>
                    <a:lstStyle/>
                    <a:p>
                      <a:pPr algn="ctr"/>
                      <a:r>
                        <a:rPr lang="pt-BR" b="1" dirty="0">
                          <a:solidFill>
                            <a:srgbClr val="231F20"/>
                          </a:solidFill>
                          <a:latin typeface="Calibri" panose="020F0502020204030204" pitchFamily="34" charset="0"/>
                          <a:cs typeface="Calibri" panose="020F0502020204030204" pitchFamily="34" charset="0"/>
                        </a:rPr>
                        <a:t>TEXTO</a:t>
                      </a:r>
                    </a:p>
                  </a:txBody>
                  <a:tcPr anchor="ctr"/>
                </a:tc>
                <a:tc>
                  <a:txBody>
                    <a:bodyPr/>
                    <a:lstStyle/>
                    <a:p>
                      <a:pPr algn="ctr"/>
                      <a:r>
                        <a:rPr lang="pt-BR" b="1" dirty="0">
                          <a:solidFill>
                            <a:srgbClr val="231F20"/>
                          </a:solidFill>
                          <a:latin typeface="Calibri" panose="020F0502020204030204" pitchFamily="34" charset="0"/>
                          <a:cs typeface="Calibri" panose="020F0502020204030204" pitchFamily="34" charset="0"/>
                        </a:rPr>
                        <a:t>ELEMENTOS NA TELA</a:t>
                      </a:r>
                    </a:p>
                  </a:txBody>
                  <a:tcPr anchor="ctr"/>
                </a:tc>
                <a:extLst>
                  <a:ext uri="{0D108BD9-81ED-4DB2-BD59-A6C34878D82A}">
                    <a16:rowId xmlns:a16="http://schemas.microsoft.com/office/drawing/2014/main" val="3671739463"/>
                  </a:ext>
                </a:extLst>
              </a:tr>
              <a:tr h="599319">
                <a:tc>
                  <a:txBody>
                    <a:bodyPr/>
                    <a:lstStyle/>
                    <a:p>
                      <a:endParaRPr lang="pt-BR" dirty="0"/>
                    </a:p>
                  </a:txBody>
                  <a:tcPr/>
                </a:tc>
                <a:tc>
                  <a:txBody>
                    <a:bodyPr/>
                    <a:lstStyle/>
                    <a:p>
                      <a:endParaRPr lang="pt-BR"/>
                    </a:p>
                  </a:txBody>
                  <a:tcPr/>
                </a:tc>
                <a:extLst>
                  <a:ext uri="{0D108BD9-81ED-4DB2-BD59-A6C34878D82A}">
                    <a16:rowId xmlns:a16="http://schemas.microsoft.com/office/drawing/2014/main" val="2702802021"/>
                  </a:ext>
                </a:extLst>
              </a:tr>
              <a:tr h="599319">
                <a:tc>
                  <a:txBody>
                    <a:bodyPr/>
                    <a:lstStyle/>
                    <a:p>
                      <a:endParaRPr lang="pt-BR"/>
                    </a:p>
                  </a:txBody>
                  <a:tcPr/>
                </a:tc>
                <a:tc>
                  <a:txBody>
                    <a:bodyPr/>
                    <a:lstStyle/>
                    <a:p>
                      <a:endParaRPr lang="pt-BR"/>
                    </a:p>
                  </a:txBody>
                  <a:tcPr/>
                </a:tc>
                <a:extLst>
                  <a:ext uri="{0D108BD9-81ED-4DB2-BD59-A6C34878D82A}">
                    <a16:rowId xmlns:a16="http://schemas.microsoft.com/office/drawing/2014/main" val="2056621999"/>
                  </a:ext>
                </a:extLst>
              </a:tr>
              <a:tr h="599319">
                <a:tc>
                  <a:txBody>
                    <a:bodyPr/>
                    <a:lstStyle/>
                    <a:p>
                      <a:endParaRPr lang="pt-BR"/>
                    </a:p>
                  </a:txBody>
                  <a:tcPr/>
                </a:tc>
                <a:tc>
                  <a:txBody>
                    <a:bodyPr/>
                    <a:lstStyle/>
                    <a:p>
                      <a:endParaRPr lang="pt-BR"/>
                    </a:p>
                  </a:txBody>
                  <a:tcPr/>
                </a:tc>
                <a:extLst>
                  <a:ext uri="{0D108BD9-81ED-4DB2-BD59-A6C34878D82A}">
                    <a16:rowId xmlns:a16="http://schemas.microsoft.com/office/drawing/2014/main" val="2295838473"/>
                  </a:ext>
                </a:extLst>
              </a:tr>
              <a:tr h="599319">
                <a:tc>
                  <a:txBody>
                    <a:bodyPr/>
                    <a:lstStyle/>
                    <a:p>
                      <a:endParaRPr lang="pt-BR"/>
                    </a:p>
                  </a:txBody>
                  <a:tcPr/>
                </a:tc>
                <a:tc>
                  <a:txBody>
                    <a:bodyPr/>
                    <a:lstStyle/>
                    <a:p>
                      <a:endParaRPr lang="pt-BR"/>
                    </a:p>
                  </a:txBody>
                  <a:tcPr/>
                </a:tc>
                <a:extLst>
                  <a:ext uri="{0D108BD9-81ED-4DB2-BD59-A6C34878D82A}">
                    <a16:rowId xmlns:a16="http://schemas.microsoft.com/office/drawing/2014/main" val="1319122720"/>
                  </a:ext>
                </a:extLst>
              </a:tr>
              <a:tr h="599319">
                <a:tc>
                  <a:txBody>
                    <a:bodyPr/>
                    <a:lstStyle/>
                    <a:p>
                      <a:endParaRPr lang="pt-BR"/>
                    </a:p>
                  </a:txBody>
                  <a:tcPr/>
                </a:tc>
                <a:tc>
                  <a:txBody>
                    <a:bodyPr/>
                    <a:lstStyle/>
                    <a:p>
                      <a:endParaRPr lang="pt-BR"/>
                    </a:p>
                  </a:txBody>
                  <a:tcPr/>
                </a:tc>
                <a:extLst>
                  <a:ext uri="{0D108BD9-81ED-4DB2-BD59-A6C34878D82A}">
                    <a16:rowId xmlns:a16="http://schemas.microsoft.com/office/drawing/2014/main" val="1498479759"/>
                  </a:ext>
                </a:extLst>
              </a:tr>
              <a:tr h="599319">
                <a:tc>
                  <a:txBody>
                    <a:bodyPr/>
                    <a:lstStyle/>
                    <a:p>
                      <a:endParaRPr lang="pt-BR" dirty="0"/>
                    </a:p>
                  </a:txBody>
                  <a:tcPr/>
                </a:tc>
                <a:tc>
                  <a:txBody>
                    <a:bodyPr/>
                    <a:lstStyle/>
                    <a:p>
                      <a:endParaRPr lang="pt-BR" dirty="0"/>
                    </a:p>
                  </a:txBody>
                  <a:tcPr/>
                </a:tc>
                <a:extLst>
                  <a:ext uri="{0D108BD9-81ED-4DB2-BD59-A6C34878D82A}">
                    <a16:rowId xmlns:a16="http://schemas.microsoft.com/office/drawing/2014/main" val="1480857293"/>
                  </a:ext>
                </a:extLst>
              </a:tr>
              <a:tr h="599319">
                <a:tc>
                  <a:txBody>
                    <a:bodyPr/>
                    <a:lstStyle/>
                    <a:p>
                      <a:endParaRPr lang="pt-BR" dirty="0"/>
                    </a:p>
                  </a:txBody>
                  <a:tcPr/>
                </a:tc>
                <a:tc>
                  <a:txBody>
                    <a:bodyPr/>
                    <a:lstStyle/>
                    <a:p>
                      <a:endParaRPr lang="pt-BR" dirty="0"/>
                    </a:p>
                  </a:txBody>
                  <a:tcPr/>
                </a:tc>
                <a:extLst>
                  <a:ext uri="{0D108BD9-81ED-4DB2-BD59-A6C34878D82A}">
                    <a16:rowId xmlns:a16="http://schemas.microsoft.com/office/drawing/2014/main" val="3184642998"/>
                  </a:ext>
                </a:extLst>
              </a:tr>
            </a:tbl>
          </a:graphicData>
        </a:graphic>
      </p:graphicFrame>
      <p:sp>
        <p:nvSpPr>
          <p:cNvPr id="5" name="CaixaDeTexto 4">
            <a:extLst>
              <a:ext uri="{FF2B5EF4-FFF2-40B4-BE49-F238E27FC236}">
                <a16:creationId xmlns:a16="http://schemas.microsoft.com/office/drawing/2014/main" id="{A859653B-89D9-45E6-81A5-CC6E0DFBB4C9}"/>
              </a:ext>
            </a:extLst>
          </p:cNvPr>
          <p:cNvSpPr txBox="1"/>
          <p:nvPr/>
        </p:nvSpPr>
        <p:spPr>
          <a:xfrm>
            <a:off x="828674" y="6170083"/>
            <a:ext cx="9467850" cy="307777"/>
          </a:xfrm>
          <a:prstGeom prst="rect">
            <a:avLst/>
          </a:prstGeom>
          <a:noFill/>
        </p:spPr>
        <p:txBody>
          <a:bodyPr wrap="square" rtlCol="0">
            <a:spAutoFit/>
          </a:bodyPr>
          <a:lstStyle/>
          <a:p>
            <a:pPr algn="just"/>
            <a:r>
              <a:rPr lang="pt-BR" sz="1400" b="1" i="1" dirty="0">
                <a:solidFill>
                  <a:srgbClr val="58595B"/>
                </a:solidFill>
                <a:latin typeface="Calibri" panose="020F0502020204030204" pitchFamily="34" charset="0"/>
                <a:cs typeface="Calibri" panose="020F0502020204030204" pitchFamily="34" charset="0"/>
              </a:rPr>
              <a:t>OBS.: para adicionar novas linhas na tabela, basta clicar na última linha e clicar em “TAB” do seu teclado.</a:t>
            </a:r>
          </a:p>
        </p:txBody>
      </p:sp>
    </p:spTree>
    <p:extLst>
      <p:ext uri="{BB962C8B-B14F-4D97-AF65-F5344CB8AC3E}">
        <p14:creationId xmlns:p14="http://schemas.microsoft.com/office/powerpoint/2010/main" val="369731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6768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12D0D0D2-7836-48F0-AA93-E97AA94C83D7}"/>
              </a:ext>
            </a:extLst>
          </p:cNvPr>
          <p:cNvSpPr txBox="1"/>
          <p:nvPr/>
        </p:nvSpPr>
        <p:spPr>
          <a:xfrm>
            <a:off x="1209675" y="2676525"/>
            <a:ext cx="9467850" cy="369332"/>
          </a:xfrm>
          <a:prstGeom prst="rect">
            <a:avLst/>
          </a:prstGeom>
          <a:noFill/>
        </p:spPr>
        <p:txBody>
          <a:bodyPr wrap="square" rtlCol="0">
            <a:spAutoFit/>
          </a:bodyPr>
          <a:lstStyle/>
          <a:p>
            <a:pPr algn="just"/>
            <a:r>
              <a:rPr lang="pt-BR" dirty="0">
                <a:solidFill>
                  <a:srgbClr val="58595B"/>
                </a:solidFill>
                <a:latin typeface="Calibri" panose="020F0502020204030204" pitchFamily="34" charset="0"/>
                <a:cs typeface="Calibri" panose="020F0502020204030204" pitchFamily="34" charset="0"/>
              </a:rPr>
              <a:t>Seguem os links de banco de imagens para buscar ilustrações para utilizar no seu vídeo:</a:t>
            </a:r>
          </a:p>
        </p:txBody>
      </p:sp>
      <p:pic>
        <p:nvPicPr>
          <p:cNvPr id="4" name="Imagem 3" descr="Uma imagem contendo placar, camisa&#10;&#10;Descrição gerada automaticamente">
            <a:hlinkClick r:id="rId3"/>
            <a:extLst>
              <a:ext uri="{FF2B5EF4-FFF2-40B4-BE49-F238E27FC236}">
                <a16:creationId xmlns:a16="http://schemas.microsoft.com/office/drawing/2014/main" id="{A346363A-6258-4EAD-AD23-0A773825A5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9675" y="3647955"/>
            <a:ext cx="2311399" cy="1300162"/>
          </a:xfrm>
          <a:prstGeom prst="rect">
            <a:avLst/>
          </a:prstGeom>
        </p:spPr>
      </p:pic>
      <p:pic>
        <p:nvPicPr>
          <p:cNvPr id="6" name="Imagem 5" descr="Fundo preto com letras brancas&#10;&#10;Descrição gerada automaticamente">
            <a:hlinkClick r:id="rId5"/>
            <a:extLst>
              <a:ext uri="{FF2B5EF4-FFF2-40B4-BE49-F238E27FC236}">
                <a16:creationId xmlns:a16="http://schemas.microsoft.com/office/drawing/2014/main" id="{FE36E995-F5A1-41C3-8FE0-1E5535C231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3714" y="3647955"/>
            <a:ext cx="2321718" cy="1300162"/>
          </a:xfrm>
          <a:prstGeom prst="rect">
            <a:avLst/>
          </a:prstGeom>
        </p:spPr>
      </p:pic>
      <p:pic>
        <p:nvPicPr>
          <p:cNvPr id="8" name="Imagem 7" descr="Uma imagem contendo placa, placar, relógio, desenho&#10;&#10;Descrição gerada automaticamente">
            <a:hlinkClick r:id="rId7"/>
            <a:extLst>
              <a:ext uri="{FF2B5EF4-FFF2-40B4-BE49-F238E27FC236}">
                <a16:creationId xmlns:a16="http://schemas.microsoft.com/office/drawing/2014/main" id="{1A312408-2CAA-47A1-BE72-21AC92B6F0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88072" y="3742966"/>
            <a:ext cx="2667000" cy="1110139"/>
          </a:xfrm>
          <a:prstGeom prst="rect">
            <a:avLst/>
          </a:prstGeom>
        </p:spPr>
      </p:pic>
      <p:pic>
        <p:nvPicPr>
          <p:cNvPr id="12" name="Gráfico 11">
            <a:hlinkClick r:id="rId9"/>
            <a:extLst>
              <a:ext uri="{FF2B5EF4-FFF2-40B4-BE49-F238E27FC236}">
                <a16:creationId xmlns:a16="http://schemas.microsoft.com/office/drawing/2014/main" id="{52AC09DF-36B9-4C3F-99D0-5EA8DC01FFB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027712" y="3948323"/>
            <a:ext cx="2037163" cy="699426"/>
          </a:xfrm>
          <a:prstGeom prst="rect">
            <a:avLst/>
          </a:prstGeom>
        </p:spPr>
      </p:pic>
      <p:sp>
        <p:nvSpPr>
          <p:cNvPr id="14" name="CaixaDeTexto 13">
            <a:extLst>
              <a:ext uri="{FF2B5EF4-FFF2-40B4-BE49-F238E27FC236}">
                <a16:creationId xmlns:a16="http://schemas.microsoft.com/office/drawing/2014/main" id="{89C85FC0-7729-4FE2-82B3-83F73D5944AA}"/>
              </a:ext>
            </a:extLst>
          </p:cNvPr>
          <p:cNvSpPr txBox="1"/>
          <p:nvPr/>
        </p:nvSpPr>
        <p:spPr>
          <a:xfrm>
            <a:off x="1209675" y="5550216"/>
            <a:ext cx="9467850" cy="369332"/>
          </a:xfrm>
          <a:prstGeom prst="rect">
            <a:avLst/>
          </a:prstGeom>
          <a:noFill/>
        </p:spPr>
        <p:txBody>
          <a:bodyPr wrap="square" rtlCol="0">
            <a:spAutoFit/>
          </a:bodyPr>
          <a:lstStyle/>
          <a:p>
            <a:pPr algn="just"/>
            <a:r>
              <a:rPr lang="pt-BR" b="1" dirty="0">
                <a:solidFill>
                  <a:srgbClr val="58595B"/>
                </a:solidFill>
                <a:latin typeface="Calibri" panose="020F0502020204030204" pitchFamily="34" charset="0"/>
                <a:cs typeface="Calibri" panose="020F0502020204030204" pitchFamily="34" charset="0"/>
              </a:rPr>
              <a:t>Importante: </a:t>
            </a:r>
            <a:r>
              <a:rPr lang="pt-BR" dirty="0">
                <a:solidFill>
                  <a:srgbClr val="58595B"/>
                </a:solidFill>
                <a:latin typeface="Calibri" panose="020F0502020204030204" pitchFamily="34" charset="0"/>
                <a:cs typeface="Calibri" panose="020F0502020204030204" pitchFamily="34" charset="0"/>
              </a:rPr>
              <a:t>Não esqueça de citar a fonte de onde utilizou as imagens.</a:t>
            </a:r>
          </a:p>
        </p:txBody>
      </p:sp>
    </p:spTree>
    <p:extLst>
      <p:ext uri="{BB962C8B-B14F-4D97-AF65-F5344CB8AC3E}">
        <p14:creationId xmlns:p14="http://schemas.microsoft.com/office/powerpoint/2010/main" val="3695478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CBFFCAA7-8850-4107-84BA-EB6F885A40B0}"/>
              </a:ext>
            </a:extLst>
          </p:cNvPr>
          <p:cNvSpPr txBox="1"/>
          <p:nvPr/>
        </p:nvSpPr>
        <p:spPr>
          <a:xfrm>
            <a:off x="1209675" y="2676525"/>
            <a:ext cx="9467850" cy="2585323"/>
          </a:xfrm>
          <a:prstGeom prst="rect">
            <a:avLst/>
          </a:prstGeom>
          <a:noFill/>
        </p:spPr>
        <p:txBody>
          <a:bodyPr wrap="square" rtlCol="0">
            <a:spAutoFit/>
          </a:bodyPr>
          <a:lstStyle/>
          <a:p>
            <a:pPr algn="just"/>
            <a:r>
              <a:rPr lang="pt-BR" dirty="0">
                <a:solidFill>
                  <a:srgbClr val="58595B"/>
                </a:solidFill>
                <a:latin typeface="Calibri" panose="020F0502020204030204" pitchFamily="34" charset="0"/>
                <a:cs typeface="Calibri" panose="020F0502020204030204" pitchFamily="34" charset="0"/>
              </a:rPr>
              <a:t>Depois de ter finalizado a elaboração dos slides a partir do roteiro técnico descrito na tabela anterior, você começará a gravação. Abra a apresentação e em seguida habilite a gravação na ferramenta escolhida. Faça a exposição da aula e após finalizar os slides, encerre a gravação.</a:t>
            </a:r>
          </a:p>
          <a:p>
            <a:pPr algn="just"/>
            <a:endParaRPr lang="pt-BR" dirty="0">
              <a:solidFill>
                <a:srgbClr val="58595B"/>
              </a:solidFill>
              <a:latin typeface="Calibri" panose="020F0502020204030204" pitchFamily="34" charset="0"/>
              <a:cs typeface="Calibri" panose="020F0502020204030204" pitchFamily="34" charset="0"/>
            </a:endParaRPr>
          </a:p>
          <a:p>
            <a:pPr algn="just"/>
            <a:r>
              <a:rPr lang="pt-BR" dirty="0">
                <a:solidFill>
                  <a:srgbClr val="58595B"/>
                </a:solidFill>
                <a:latin typeface="Calibri" panose="020F0502020204030204" pitchFamily="34" charset="0"/>
                <a:cs typeface="Calibri" panose="020F0502020204030204" pitchFamily="34" charset="0"/>
              </a:rPr>
              <a:t>Após finalizar de gravar e editar o seu vídeo, será necessário </a:t>
            </a:r>
            <a:r>
              <a:rPr lang="pt-BR" b="1" dirty="0">
                <a:solidFill>
                  <a:srgbClr val="58595B"/>
                </a:solidFill>
                <a:latin typeface="Calibri" panose="020F0502020204030204" pitchFamily="34" charset="0"/>
                <a:cs typeface="Calibri" panose="020F0502020204030204" pitchFamily="34" charset="0"/>
              </a:rPr>
              <a:t>enviar o link do seu arquivo.</a:t>
            </a:r>
            <a:r>
              <a:rPr lang="pt-BR" dirty="0">
                <a:solidFill>
                  <a:srgbClr val="58595B"/>
                </a:solidFill>
                <a:latin typeface="Calibri" panose="020F0502020204030204" pitchFamily="34" charset="0"/>
                <a:cs typeface="Calibri" panose="020F0502020204030204" pitchFamily="34" charset="0"/>
              </a:rPr>
              <a:t> Para isso acontecer, você deverá </a:t>
            </a:r>
            <a:r>
              <a:rPr lang="pt-BR" b="1" dirty="0">
                <a:solidFill>
                  <a:srgbClr val="58595B"/>
                </a:solidFill>
                <a:latin typeface="Calibri" panose="020F0502020204030204" pitchFamily="34" charset="0"/>
                <a:cs typeface="Calibri" panose="020F0502020204030204" pitchFamily="34" charset="0"/>
              </a:rPr>
              <a:t>criar ou acessar uma conta gratuita no </a:t>
            </a:r>
            <a:r>
              <a:rPr lang="pt-BR" b="1" dirty="0">
                <a:solidFill>
                  <a:srgbClr val="58595B"/>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YouTube.</a:t>
            </a:r>
            <a:r>
              <a:rPr lang="pt-BR" b="1" dirty="0">
                <a:solidFill>
                  <a:srgbClr val="58595B"/>
                </a:solidFill>
                <a:latin typeface="Calibri" panose="020F0502020204030204" pitchFamily="34" charset="0"/>
                <a:cs typeface="Calibri" panose="020F0502020204030204" pitchFamily="34" charset="0"/>
              </a:rPr>
              <a:t> </a:t>
            </a:r>
            <a:r>
              <a:rPr lang="pt-BR" dirty="0">
                <a:solidFill>
                  <a:srgbClr val="58595B"/>
                </a:solidFill>
                <a:latin typeface="Calibri" panose="020F0502020204030204" pitchFamily="34" charset="0"/>
                <a:cs typeface="Calibri" panose="020F0502020204030204" pitchFamily="34" charset="0"/>
              </a:rPr>
              <a:t>Acesse a conta, </a:t>
            </a:r>
            <a:r>
              <a:rPr lang="pt-BR" b="1" dirty="0">
                <a:solidFill>
                  <a:srgbClr val="58595B"/>
                </a:solidFill>
                <a:latin typeface="Calibri" panose="020F0502020204030204" pitchFamily="34" charset="0"/>
                <a:cs typeface="Calibri" panose="020F0502020204030204" pitchFamily="34" charset="0"/>
              </a:rPr>
              <a:t>faça o Upload (carregue o seu vídeo para dentro da plataforma) do seu arquivo. </a:t>
            </a:r>
            <a:r>
              <a:rPr lang="pt-BR" dirty="0">
                <a:solidFill>
                  <a:srgbClr val="58595B"/>
                </a:solidFill>
                <a:latin typeface="Calibri" panose="020F0502020204030204" pitchFamily="34" charset="0"/>
                <a:cs typeface="Calibri" panose="020F0502020204030204" pitchFamily="34" charset="0"/>
              </a:rPr>
              <a:t>Feito isso, </a:t>
            </a:r>
            <a:r>
              <a:rPr lang="pt-BR" b="1" dirty="0">
                <a:solidFill>
                  <a:srgbClr val="00A6A5"/>
                </a:solidFill>
                <a:latin typeface="Calibri" panose="020F0502020204030204" pitchFamily="34" charset="0"/>
                <a:cs typeface="Calibri" panose="020F0502020204030204" pitchFamily="34" charset="0"/>
              </a:rPr>
              <a:t>copie o link do seu vídeo e poste ele na tabela do roteiro técnico,</a:t>
            </a:r>
            <a:r>
              <a:rPr lang="pt-BR" dirty="0">
                <a:solidFill>
                  <a:srgbClr val="58595B"/>
                </a:solidFill>
                <a:latin typeface="Calibri" panose="020F0502020204030204" pitchFamily="34" charset="0"/>
                <a:cs typeface="Calibri" panose="020F0502020204030204" pitchFamily="34" charset="0"/>
              </a:rPr>
              <a:t> para que possamos acessá-lo para assistir sua aula e avaliarmos seu trabalho. </a:t>
            </a:r>
          </a:p>
        </p:txBody>
      </p:sp>
      <p:pic>
        <p:nvPicPr>
          <p:cNvPr id="3" name="Imagem 2" descr="Fundo preto com letras brancas&#10;&#10;Descrição gerada automaticamente">
            <a:hlinkClick r:id="rId3"/>
            <a:extLst>
              <a:ext uri="{FF2B5EF4-FFF2-40B4-BE49-F238E27FC236}">
                <a16:creationId xmlns:a16="http://schemas.microsoft.com/office/drawing/2014/main" id="{D3AA0254-1C45-474A-9565-431D44E315C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519033" y="5195345"/>
            <a:ext cx="2463292" cy="1290766"/>
          </a:xfrm>
          <a:prstGeom prst="rect">
            <a:avLst/>
          </a:prstGeom>
        </p:spPr>
      </p:pic>
    </p:spTree>
    <p:extLst>
      <p:ext uri="{BB962C8B-B14F-4D97-AF65-F5344CB8AC3E}">
        <p14:creationId xmlns:p14="http://schemas.microsoft.com/office/powerpoint/2010/main" val="4114659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CB93E567-BBF5-4BF9-9CB3-A65C88710B8B}"/>
              </a:ext>
            </a:extLst>
          </p:cNvPr>
          <p:cNvSpPr txBox="1"/>
          <p:nvPr/>
        </p:nvSpPr>
        <p:spPr>
          <a:xfrm>
            <a:off x="1209675" y="2676525"/>
            <a:ext cx="9467850" cy="3416320"/>
          </a:xfrm>
          <a:prstGeom prst="rect">
            <a:avLst/>
          </a:prstGeom>
          <a:noFill/>
        </p:spPr>
        <p:txBody>
          <a:bodyPr wrap="square" rtlCol="0">
            <a:spAutoFit/>
          </a:bodyPr>
          <a:lstStyle/>
          <a:p>
            <a:pPr marL="285750" lvl="0" indent="-285750" algn="just">
              <a:buFont typeface="Wingdings" panose="05000000000000000000" pitchFamily="2" charset="2"/>
              <a:buChar char="ü"/>
            </a:pPr>
            <a:r>
              <a:rPr lang="pt-BR" dirty="0">
                <a:solidFill>
                  <a:srgbClr val="58595B"/>
                </a:solidFill>
                <a:latin typeface="Calibri" panose="020F0502020204030204" pitchFamily="34" charset="0"/>
                <a:cs typeface="Calibri" panose="020F0502020204030204" pitchFamily="34" charset="0"/>
              </a:rPr>
              <a:t>Utilize um ambiente silencioso para a sua gravação. Procure um lugar com boa iluminação, sem ruídos e sem movimentos ao fundo. Seja profissional, adeque sua aparência e tenha uma boa postura ao gravar sua aula. Fale de forma calma e com um tom de voz que possa ser entendido pelos seus ouvintes. </a:t>
            </a:r>
          </a:p>
          <a:p>
            <a:pPr marL="285750" lvl="0" indent="-285750" algn="just">
              <a:buFont typeface="Wingdings" panose="05000000000000000000" pitchFamily="2" charset="2"/>
              <a:buChar char="ü"/>
            </a:pPr>
            <a:endParaRPr lang="pt-BR" dirty="0">
              <a:solidFill>
                <a:srgbClr val="58595B"/>
              </a:solidFill>
              <a:latin typeface="Calibri" panose="020F0502020204030204" pitchFamily="34" charset="0"/>
              <a:cs typeface="Calibri" panose="020F0502020204030204" pitchFamily="34" charset="0"/>
            </a:endParaRPr>
          </a:p>
          <a:p>
            <a:pPr marL="285750" lvl="0" indent="-285750" algn="just">
              <a:buFont typeface="Wingdings" panose="05000000000000000000" pitchFamily="2" charset="2"/>
              <a:buChar char="ü"/>
            </a:pPr>
            <a:r>
              <a:rPr lang="pt-BR" dirty="0">
                <a:solidFill>
                  <a:srgbClr val="58595B"/>
                </a:solidFill>
                <a:latin typeface="Calibri" panose="020F0502020204030204" pitchFamily="34" charset="0"/>
                <a:cs typeface="Calibri" panose="020F0502020204030204" pitchFamily="34" charset="0"/>
              </a:rPr>
              <a:t>Antes da gravação, faça um treino de seu roteiro para verificar quanto tempo tem a sua apresentação. A duração da videoaula deverá ser de acordo com o tempo estabelecido no projeto de extensão. Depois de gravar, assista a sua videoaula para conferir o áudio e as imagens. </a:t>
            </a:r>
          </a:p>
          <a:p>
            <a:pPr marL="285750" lvl="0" indent="-285750" algn="just">
              <a:buFont typeface="Wingdings" panose="05000000000000000000" pitchFamily="2" charset="2"/>
              <a:buChar char="ü"/>
            </a:pPr>
            <a:endParaRPr lang="pt-BR" dirty="0">
              <a:solidFill>
                <a:srgbClr val="58595B"/>
              </a:solidFill>
              <a:latin typeface="Calibri" panose="020F0502020204030204" pitchFamily="34" charset="0"/>
              <a:cs typeface="Calibri" panose="020F0502020204030204" pitchFamily="34" charset="0"/>
            </a:endParaRPr>
          </a:p>
          <a:p>
            <a:pPr marL="285750" lvl="0" indent="-285750" algn="just">
              <a:buFont typeface="Wingdings" panose="05000000000000000000" pitchFamily="2" charset="2"/>
              <a:buChar char="ü"/>
            </a:pPr>
            <a:r>
              <a:rPr lang="pt-BR" dirty="0">
                <a:solidFill>
                  <a:srgbClr val="58595B"/>
                </a:solidFill>
                <a:latin typeface="Calibri" panose="020F0502020204030204" pitchFamily="34" charset="0"/>
                <a:cs typeface="Calibri" panose="020F0502020204030204" pitchFamily="34" charset="0"/>
              </a:rPr>
              <a:t>Caso sua gravação foi utilizando o celular, favor deixar na posição horizontal para melhor visualização. </a:t>
            </a:r>
          </a:p>
        </p:txBody>
      </p:sp>
    </p:spTree>
    <p:extLst>
      <p:ext uri="{BB962C8B-B14F-4D97-AF65-F5344CB8AC3E}">
        <p14:creationId xmlns:p14="http://schemas.microsoft.com/office/powerpoint/2010/main" val="150705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A6941B3B-5DF4-4F1B-9C1F-0EF054482EF9}"/>
              </a:ext>
            </a:extLst>
          </p:cNvPr>
          <p:cNvSpPr txBox="1"/>
          <p:nvPr/>
        </p:nvSpPr>
        <p:spPr>
          <a:xfrm>
            <a:off x="1209675" y="2676525"/>
            <a:ext cx="9467850" cy="2585323"/>
          </a:xfrm>
          <a:prstGeom prst="rect">
            <a:avLst/>
          </a:prstGeom>
          <a:noFill/>
        </p:spPr>
        <p:txBody>
          <a:bodyPr wrap="square" rtlCol="0">
            <a:spAutoFit/>
          </a:bodyPr>
          <a:lstStyle/>
          <a:p>
            <a:r>
              <a:rPr lang="pt-BR" dirty="0">
                <a:solidFill>
                  <a:srgbClr val="58595B"/>
                </a:solidFill>
                <a:latin typeface="Calibri" panose="020F0502020204030204" pitchFamily="34" charset="0"/>
                <a:cs typeface="Calibri" panose="020F0502020204030204" pitchFamily="34" charset="0"/>
              </a:rPr>
              <a:t>CIPEAD. </a:t>
            </a:r>
            <a:r>
              <a:rPr lang="pt-BR" b="1" dirty="0">
                <a:solidFill>
                  <a:srgbClr val="58595B"/>
                </a:solidFill>
                <a:latin typeface="Calibri" panose="020F0502020204030204" pitchFamily="34" charset="0"/>
                <a:cs typeface="Calibri" panose="020F0502020204030204" pitchFamily="34" charset="0"/>
              </a:rPr>
              <a:t>Formulário e </a:t>
            </a:r>
            <a:r>
              <a:rPr lang="pt-BR" b="1" dirty="0" err="1">
                <a:solidFill>
                  <a:srgbClr val="58595B"/>
                </a:solidFill>
                <a:latin typeface="Calibri" panose="020F0502020204030204" pitchFamily="34" charset="0"/>
                <a:cs typeface="Calibri" panose="020F0502020204030204" pitchFamily="34" charset="0"/>
              </a:rPr>
              <a:t>templates</a:t>
            </a:r>
            <a:r>
              <a:rPr lang="pt-BR" b="1" dirty="0">
                <a:solidFill>
                  <a:srgbClr val="58595B"/>
                </a:solidFill>
                <a:latin typeface="Calibri" panose="020F0502020204030204" pitchFamily="34" charset="0"/>
                <a:cs typeface="Calibri" panose="020F0502020204030204" pitchFamily="34" charset="0"/>
              </a:rPr>
              <a:t> para produção de material didático. </a:t>
            </a:r>
            <a:r>
              <a:rPr lang="pt-BR" dirty="0">
                <a:solidFill>
                  <a:srgbClr val="58595B"/>
                </a:solidFill>
                <a:latin typeface="Calibri" panose="020F0502020204030204" pitchFamily="34" charset="0"/>
                <a:cs typeface="Calibri" panose="020F0502020204030204" pitchFamily="34" charset="0"/>
              </a:rPr>
              <a:t>UFPR. Disponível em: http://www.cipead.ufpr.br/portal1/</a:t>
            </a:r>
            <a:r>
              <a:rPr lang="pt-BR" dirty="0" err="1">
                <a:solidFill>
                  <a:srgbClr val="58595B"/>
                </a:solidFill>
                <a:latin typeface="Calibri" panose="020F0502020204030204" pitchFamily="34" charset="0"/>
                <a:cs typeface="Calibri" panose="020F0502020204030204" pitchFamily="34" charset="0"/>
              </a:rPr>
              <a:t>index.php</a:t>
            </a:r>
            <a:r>
              <a:rPr lang="pt-BR" dirty="0">
                <a:solidFill>
                  <a:srgbClr val="58595B"/>
                </a:solidFill>
                <a:latin typeface="Calibri" panose="020F0502020204030204" pitchFamily="34" charset="0"/>
                <a:cs typeface="Calibri" panose="020F0502020204030204" pitchFamily="34" charset="0"/>
              </a:rPr>
              <a:t>/</a:t>
            </a:r>
            <a:r>
              <a:rPr lang="pt-BR" dirty="0" err="1">
                <a:solidFill>
                  <a:srgbClr val="58595B"/>
                </a:solidFill>
                <a:latin typeface="Calibri" panose="020F0502020204030204" pitchFamily="34" charset="0"/>
                <a:cs typeface="Calibri" panose="020F0502020204030204" pitchFamily="34" charset="0"/>
              </a:rPr>
              <a:t>uab</a:t>
            </a:r>
            <a:r>
              <a:rPr lang="pt-BR" dirty="0">
                <a:solidFill>
                  <a:srgbClr val="58595B"/>
                </a:solidFill>
                <a:latin typeface="Calibri" panose="020F0502020204030204" pitchFamily="34" charset="0"/>
                <a:cs typeface="Calibri" panose="020F0502020204030204" pitchFamily="34" charset="0"/>
              </a:rPr>
              <a:t>/</a:t>
            </a:r>
            <a:r>
              <a:rPr lang="pt-BR" dirty="0" err="1">
                <a:solidFill>
                  <a:srgbClr val="58595B"/>
                </a:solidFill>
                <a:latin typeface="Calibri" panose="020F0502020204030204" pitchFamily="34" charset="0"/>
                <a:cs typeface="Calibri" panose="020F0502020204030204" pitchFamily="34" charset="0"/>
              </a:rPr>
              <a:t>formularios</a:t>
            </a:r>
            <a:r>
              <a:rPr lang="pt-BR" dirty="0">
                <a:solidFill>
                  <a:srgbClr val="58595B"/>
                </a:solidFill>
                <a:latin typeface="Calibri" panose="020F0502020204030204" pitchFamily="34" charset="0"/>
                <a:cs typeface="Calibri" panose="020F0502020204030204" pitchFamily="34" charset="0"/>
              </a:rPr>
              <a:t>-e-</a:t>
            </a:r>
            <a:r>
              <a:rPr lang="pt-BR" dirty="0" err="1">
                <a:solidFill>
                  <a:srgbClr val="58595B"/>
                </a:solidFill>
                <a:latin typeface="Calibri" panose="020F0502020204030204" pitchFamily="34" charset="0"/>
                <a:cs typeface="Calibri" panose="020F0502020204030204" pitchFamily="34" charset="0"/>
              </a:rPr>
              <a:t>templates</a:t>
            </a:r>
            <a:r>
              <a:rPr lang="pt-BR" dirty="0">
                <a:solidFill>
                  <a:srgbClr val="58595B"/>
                </a:solidFill>
                <a:latin typeface="Calibri" panose="020F0502020204030204" pitchFamily="34" charset="0"/>
                <a:cs typeface="Calibri" panose="020F0502020204030204" pitchFamily="34" charset="0"/>
              </a:rPr>
              <a:t>/. Acesso em: 04 mai. 2020.</a:t>
            </a:r>
          </a:p>
          <a:p>
            <a:r>
              <a:rPr lang="pt-BR" dirty="0">
                <a:solidFill>
                  <a:srgbClr val="58595B"/>
                </a:solidFill>
                <a:latin typeface="Calibri" panose="020F0502020204030204" pitchFamily="34" charset="0"/>
                <a:cs typeface="Calibri" panose="020F0502020204030204" pitchFamily="34" charset="0"/>
              </a:rPr>
              <a:t> </a:t>
            </a:r>
          </a:p>
          <a:p>
            <a:r>
              <a:rPr lang="pt-BR" dirty="0">
                <a:solidFill>
                  <a:srgbClr val="58595B"/>
                </a:solidFill>
                <a:latin typeface="Calibri" panose="020F0502020204030204" pitchFamily="34" charset="0"/>
                <a:cs typeface="Calibri" panose="020F0502020204030204" pitchFamily="34" charset="0"/>
              </a:rPr>
              <a:t>SOUZA E SILVA, Luiza Raquel. </a:t>
            </a:r>
            <a:r>
              <a:rPr lang="pt-BR" b="1" dirty="0">
                <a:solidFill>
                  <a:srgbClr val="58595B"/>
                </a:solidFill>
                <a:latin typeface="Calibri" panose="020F0502020204030204" pitchFamily="34" charset="0"/>
                <a:cs typeface="Calibri" panose="020F0502020204030204" pitchFamily="34" charset="0"/>
              </a:rPr>
              <a:t>Um método para produção de videoaulas no contexto educacional. </a:t>
            </a:r>
            <a:r>
              <a:rPr lang="pt-BR" dirty="0">
                <a:solidFill>
                  <a:srgbClr val="58595B"/>
                </a:solidFill>
                <a:latin typeface="Calibri" panose="020F0502020204030204" pitchFamily="34" charset="0"/>
                <a:cs typeface="Calibri" panose="020F0502020204030204" pitchFamily="34" charset="0"/>
              </a:rPr>
              <a:t>Dissertação - Universidade Federal de Mato Grosso, Instituto de Educação, Programa de Pós-Graduação em Educação, Cuiabá. 2018. Disponível em: &lt;https://www1.ufmt.br/</a:t>
            </a:r>
            <a:r>
              <a:rPr lang="pt-BR" dirty="0" err="1">
                <a:solidFill>
                  <a:srgbClr val="58595B"/>
                </a:solidFill>
                <a:latin typeface="Calibri" panose="020F0502020204030204" pitchFamily="34" charset="0"/>
                <a:cs typeface="Calibri" panose="020F0502020204030204" pitchFamily="34" charset="0"/>
              </a:rPr>
              <a:t>ufmt</a:t>
            </a:r>
            <a:r>
              <a:rPr lang="pt-BR" dirty="0">
                <a:solidFill>
                  <a:srgbClr val="58595B"/>
                </a:solidFill>
                <a:latin typeface="Calibri" panose="020F0502020204030204" pitchFamily="34" charset="0"/>
                <a:cs typeface="Calibri" panose="020F0502020204030204" pitchFamily="34" charset="0"/>
              </a:rPr>
              <a:t>/unidade/</a:t>
            </a:r>
            <a:r>
              <a:rPr lang="pt-BR" dirty="0" err="1">
                <a:solidFill>
                  <a:srgbClr val="58595B"/>
                </a:solidFill>
                <a:latin typeface="Calibri" panose="020F0502020204030204" pitchFamily="34" charset="0"/>
                <a:cs typeface="Calibri" panose="020F0502020204030204" pitchFamily="34" charset="0"/>
              </a:rPr>
              <a:t>userfiles</a:t>
            </a:r>
            <a:r>
              <a:rPr lang="pt-BR" dirty="0">
                <a:solidFill>
                  <a:srgbClr val="58595B"/>
                </a:solidFill>
                <a:latin typeface="Calibri" panose="020F0502020204030204" pitchFamily="34" charset="0"/>
                <a:cs typeface="Calibri" panose="020F0502020204030204" pitchFamily="34" charset="0"/>
              </a:rPr>
              <a:t>/</a:t>
            </a:r>
            <a:r>
              <a:rPr lang="pt-BR" dirty="0" err="1">
                <a:solidFill>
                  <a:srgbClr val="58595B"/>
                </a:solidFill>
                <a:latin typeface="Calibri" panose="020F0502020204030204" pitchFamily="34" charset="0"/>
                <a:cs typeface="Calibri" panose="020F0502020204030204" pitchFamily="34" charset="0"/>
              </a:rPr>
              <a:t>publicacoes</a:t>
            </a:r>
            <a:r>
              <a:rPr lang="pt-BR" dirty="0">
                <a:solidFill>
                  <a:srgbClr val="58595B"/>
                </a:solidFill>
                <a:latin typeface="Calibri" panose="020F0502020204030204" pitchFamily="34" charset="0"/>
                <a:cs typeface="Calibri" panose="020F0502020204030204" pitchFamily="34" charset="0"/>
              </a:rPr>
              <a:t>/947abb41874cabcc22154efcb1b2dd45.pdf&gt;. Acessado em: 04 mai. 2020.</a:t>
            </a:r>
          </a:p>
        </p:txBody>
      </p:sp>
    </p:spTree>
    <p:extLst>
      <p:ext uri="{BB962C8B-B14F-4D97-AF65-F5344CB8AC3E}">
        <p14:creationId xmlns:p14="http://schemas.microsoft.com/office/powerpoint/2010/main" val="468323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5717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262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8665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81AE74F7-B74A-4A99-8A60-63F9E2431204}"/>
              </a:ext>
            </a:extLst>
          </p:cNvPr>
          <p:cNvSpPr txBox="1"/>
          <p:nvPr/>
        </p:nvSpPr>
        <p:spPr>
          <a:xfrm>
            <a:off x="1209675" y="2676525"/>
            <a:ext cx="9467850" cy="369332"/>
          </a:xfrm>
          <a:prstGeom prst="rect">
            <a:avLst/>
          </a:prstGeom>
          <a:noFill/>
        </p:spPr>
        <p:txBody>
          <a:bodyPr wrap="square" rtlCol="0">
            <a:spAutoFit/>
          </a:bodyPr>
          <a:lstStyle/>
          <a:p>
            <a:pPr algn="just"/>
            <a:r>
              <a:rPr lang="pt-BR" dirty="0">
                <a:solidFill>
                  <a:srgbClr val="58595B"/>
                </a:solidFill>
                <a:latin typeface="Calibri" panose="020F0502020204030204" pitchFamily="34" charset="0"/>
                <a:cs typeface="Calibri" panose="020F0502020204030204" pitchFamily="34" charset="0"/>
              </a:rPr>
              <a:t>Inserir nome completo.</a:t>
            </a:r>
          </a:p>
        </p:txBody>
      </p:sp>
    </p:spTree>
    <p:extLst>
      <p:ext uri="{BB962C8B-B14F-4D97-AF65-F5344CB8AC3E}">
        <p14:creationId xmlns:p14="http://schemas.microsoft.com/office/powerpoint/2010/main" val="2328853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9988737E-19F8-41F1-B40E-43DC78897478}"/>
              </a:ext>
            </a:extLst>
          </p:cNvPr>
          <p:cNvSpPr txBox="1"/>
          <p:nvPr/>
        </p:nvSpPr>
        <p:spPr>
          <a:xfrm>
            <a:off x="1209675" y="2867025"/>
            <a:ext cx="9467850" cy="369332"/>
          </a:xfrm>
          <a:prstGeom prst="rect">
            <a:avLst/>
          </a:prstGeom>
          <a:noFill/>
        </p:spPr>
        <p:txBody>
          <a:bodyPr wrap="square" rtlCol="0">
            <a:spAutoFit/>
          </a:bodyPr>
          <a:lstStyle/>
          <a:p>
            <a:pPr algn="just"/>
            <a:r>
              <a:rPr lang="pt-BR" dirty="0">
                <a:solidFill>
                  <a:srgbClr val="58595B"/>
                </a:solidFill>
                <a:latin typeface="Calibri" panose="020F0502020204030204" pitchFamily="34" charset="0"/>
                <a:cs typeface="Calibri" panose="020F0502020204030204" pitchFamily="34" charset="0"/>
              </a:rPr>
              <a:t>Preencha aqui com o título/tema de sua Videoaula.</a:t>
            </a:r>
          </a:p>
        </p:txBody>
      </p:sp>
    </p:spTree>
    <p:extLst>
      <p:ext uri="{BB962C8B-B14F-4D97-AF65-F5344CB8AC3E}">
        <p14:creationId xmlns:p14="http://schemas.microsoft.com/office/powerpoint/2010/main" val="920462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CE08D0A3-F249-4496-842F-CBF7FC49BF0A}"/>
              </a:ext>
            </a:extLst>
          </p:cNvPr>
          <p:cNvSpPr txBox="1"/>
          <p:nvPr/>
        </p:nvSpPr>
        <p:spPr>
          <a:xfrm>
            <a:off x="1209675" y="2867025"/>
            <a:ext cx="9467850" cy="369332"/>
          </a:xfrm>
          <a:prstGeom prst="rect">
            <a:avLst/>
          </a:prstGeom>
          <a:noFill/>
        </p:spPr>
        <p:txBody>
          <a:bodyPr wrap="square" rtlCol="0">
            <a:spAutoFit/>
          </a:bodyPr>
          <a:lstStyle/>
          <a:p>
            <a:pPr algn="just"/>
            <a:r>
              <a:rPr lang="pt-BR" dirty="0">
                <a:solidFill>
                  <a:srgbClr val="58595B"/>
                </a:solidFill>
                <a:latin typeface="Calibri" panose="020F0502020204030204" pitchFamily="34" charset="0"/>
                <a:cs typeface="Calibri" panose="020F0502020204030204" pitchFamily="34" charset="0"/>
              </a:rPr>
              <a:t>Preencha aqui qual o objetivo que você buscará atingir com o desenvolvimento da sua Videoaula.</a:t>
            </a:r>
          </a:p>
        </p:txBody>
      </p:sp>
    </p:spTree>
    <p:extLst>
      <p:ext uri="{BB962C8B-B14F-4D97-AF65-F5344CB8AC3E}">
        <p14:creationId xmlns:p14="http://schemas.microsoft.com/office/powerpoint/2010/main" val="357349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046766EE-6762-4474-BE55-F9C06215B03B}"/>
              </a:ext>
            </a:extLst>
          </p:cNvPr>
          <p:cNvSpPr txBox="1"/>
          <p:nvPr/>
        </p:nvSpPr>
        <p:spPr>
          <a:xfrm>
            <a:off x="1209675" y="2676525"/>
            <a:ext cx="9467850" cy="1200329"/>
          </a:xfrm>
          <a:prstGeom prst="rect">
            <a:avLst/>
          </a:prstGeom>
          <a:noFill/>
        </p:spPr>
        <p:txBody>
          <a:bodyPr wrap="square" rtlCol="0">
            <a:spAutoFit/>
          </a:bodyPr>
          <a:lstStyle/>
          <a:p>
            <a:pPr algn="just"/>
            <a:r>
              <a:rPr lang="pt-BR" dirty="0">
                <a:solidFill>
                  <a:srgbClr val="58595B"/>
                </a:solidFill>
                <a:latin typeface="Calibri" panose="020F0502020204030204" pitchFamily="34" charset="0"/>
                <a:cs typeface="Calibri" panose="020F0502020204030204" pitchFamily="34" charset="0"/>
              </a:rPr>
              <a:t>Você deverá elaborar uma </a:t>
            </a:r>
            <a:r>
              <a:rPr lang="pt-BR" b="1" dirty="0">
                <a:solidFill>
                  <a:srgbClr val="58595B"/>
                </a:solidFill>
                <a:latin typeface="Calibri" panose="020F0502020204030204" pitchFamily="34" charset="0"/>
                <a:cs typeface="Calibri" panose="020F0502020204030204" pitchFamily="34" charset="0"/>
              </a:rPr>
              <a:t>aula expositiva através de apresentação de slides, </a:t>
            </a:r>
            <a:r>
              <a:rPr lang="pt-BR" dirty="0">
                <a:solidFill>
                  <a:srgbClr val="58595B"/>
                </a:solidFill>
                <a:latin typeface="Calibri" panose="020F0502020204030204" pitchFamily="34" charset="0"/>
                <a:cs typeface="Calibri" panose="020F0502020204030204" pitchFamily="34" charset="0"/>
              </a:rPr>
              <a:t>conforme modelo da tabela abaixo. Você deverá aparecer na gravação, juntamente com os slides que contêm a exposição do conteúdo. A gravação deverá ser feita através de uma ferramenta (PowerPoint, Google </a:t>
            </a:r>
            <a:r>
              <a:rPr lang="pt-BR" dirty="0" err="1">
                <a:solidFill>
                  <a:srgbClr val="58595B"/>
                </a:solidFill>
                <a:latin typeface="Calibri" panose="020F0502020204030204" pitchFamily="34" charset="0"/>
                <a:cs typeface="Calibri" panose="020F0502020204030204" pitchFamily="34" charset="0"/>
              </a:rPr>
              <a:t>Meet</a:t>
            </a:r>
            <a:r>
              <a:rPr lang="pt-BR" dirty="0">
                <a:solidFill>
                  <a:srgbClr val="58595B"/>
                </a:solidFill>
                <a:latin typeface="Calibri" panose="020F0502020204030204" pitchFamily="34" charset="0"/>
                <a:cs typeface="Calibri" panose="020F0502020204030204" pitchFamily="34" charset="0"/>
              </a:rPr>
              <a:t>, etc.). A opção da ferramenta fica livre para sua escolha. </a:t>
            </a:r>
          </a:p>
        </p:txBody>
      </p:sp>
    </p:spTree>
    <p:extLst>
      <p:ext uri="{BB962C8B-B14F-4D97-AF65-F5344CB8AC3E}">
        <p14:creationId xmlns:p14="http://schemas.microsoft.com/office/powerpoint/2010/main" val="1583486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52765234-BBAE-4C4C-9CA2-7131ABAC52C3}"/>
              </a:ext>
            </a:extLst>
          </p:cNvPr>
          <p:cNvSpPr txBox="1"/>
          <p:nvPr/>
        </p:nvSpPr>
        <p:spPr>
          <a:xfrm>
            <a:off x="1209675" y="2867025"/>
            <a:ext cx="9467850" cy="2862322"/>
          </a:xfrm>
          <a:prstGeom prst="rect">
            <a:avLst/>
          </a:prstGeom>
          <a:noFill/>
        </p:spPr>
        <p:txBody>
          <a:bodyPr wrap="square" rtlCol="0">
            <a:spAutoFit/>
          </a:bodyPr>
          <a:lstStyle/>
          <a:p>
            <a:pPr algn="just"/>
            <a:r>
              <a:rPr lang="pt-BR" dirty="0">
                <a:solidFill>
                  <a:srgbClr val="58595B"/>
                </a:solidFill>
                <a:latin typeface="Calibri" panose="020F0502020204030204" pitchFamily="34" charset="0"/>
                <a:cs typeface="Calibri" panose="020F0502020204030204" pitchFamily="34" charset="0"/>
              </a:rPr>
              <a:t>Agora você deve preencher o que falará na videoaula e os elementos que irá utilizar em sua explicação (gráficos, imagens, tabelas, etc.) durante os slides. </a:t>
            </a:r>
          </a:p>
          <a:p>
            <a:pPr algn="just"/>
            <a:r>
              <a:rPr lang="pt-BR" dirty="0">
                <a:solidFill>
                  <a:srgbClr val="58595B"/>
                </a:solidFill>
                <a:latin typeface="Calibri" panose="020F0502020204030204" pitchFamily="34" charset="0"/>
                <a:cs typeface="Calibri" panose="020F0502020204030204" pitchFamily="34" charset="0"/>
              </a:rPr>
              <a:t> </a:t>
            </a:r>
          </a:p>
          <a:p>
            <a:pPr algn="just"/>
            <a:r>
              <a:rPr lang="pt-BR" dirty="0">
                <a:solidFill>
                  <a:srgbClr val="58595B"/>
                </a:solidFill>
                <a:latin typeface="Calibri" panose="020F0502020204030204" pitchFamily="34" charset="0"/>
                <a:cs typeface="Calibri" panose="020F0502020204030204" pitchFamily="34" charset="0"/>
              </a:rPr>
              <a:t>Inicie definindo os tópicos do que irá abordar na videoaula. Depois, desenvolva cada um desses tópicos, investindo um tempo maior de gravação para aqueles que são mais centrais no assunto que abordará. Faça um slide de apresentação com seu nome, curso, fase. O slide seguinte deve apresentar, de maneira resumida, o tema/conteúdo que você abordará. A partir daí, você pode começar a apresentar os tópicos que preparou sobre os conteúdos. Nos slides finais, faça uma breve revisão do que foi estudado na videoaula. Agradeça a atenção e apresente as referências que utilizou para a elaboração da apresentação. Veja as orientações e exemplos na tabela a seguir:</a:t>
            </a:r>
          </a:p>
        </p:txBody>
      </p:sp>
    </p:spTree>
    <p:extLst>
      <p:ext uri="{BB962C8B-B14F-4D97-AF65-F5344CB8AC3E}">
        <p14:creationId xmlns:p14="http://schemas.microsoft.com/office/powerpoint/2010/main" val="2921865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525720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3A5CDB753ED6B4E836F94BDD90BC492" ma:contentTypeVersion="17" ma:contentTypeDescription="Crie um novo documento." ma:contentTypeScope="" ma:versionID="fba0ef525fd067ee674a3f99320d3cbc">
  <xsd:schema xmlns:xsd="http://www.w3.org/2001/XMLSchema" xmlns:xs="http://www.w3.org/2001/XMLSchema" xmlns:p="http://schemas.microsoft.com/office/2006/metadata/properties" xmlns:ns2="f9ac2227-4c2a-431e-a19f-8dbd39898c39" xmlns:ns3="c4d5d483-d47a-48bd-9ab3-97779c6f7dc9" targetNamespace="http://schemas.microsoft.com/office/2006/metadata/properties" ma:root="true" ma:fieldsID="836f0f68bec0b009b91e78f99406c96d" ns2:_="" ns3:_="">
    <xsd:import namespace="f9ac2227-4c2a-431e-a19f-8dbd39898c39"/>
    <xsd:import namespace="c4d5d483-d47a-48bd-9ab3-97779c6f7dc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Print"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ac2227-4c2a-431e-a19f-8dbd39898c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Print" ma:index="15" nillable="true" ma:displayName="Print" ma:format="Thumbnail" ma:internalName="Print">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Marcações de imagem" ma:readOnly="false" ma:fieldId="{5cf76f15-5ced-4ddc-b409-7134ff3c332f}" ma:taxonomyMulti="true" ma:sspId="3de64d7e-c147-4806-b092-5431f86dbb03"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d5d483-d47a-48bd-9ab3-97779c6f7dc9" elementFormDefault="qualified">
    <xsd:import namespace="http://schemas.microsoft.com/office/2006/documentManagement/types"/>
    <xsd:import namespace="http://schemas.microsoft.com/office/infopath/2007/PartnerControls"/>
    <xsd:element name="SharedWithUsers" ma:index="1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hes de Compartilhado Com" ma:internalName="SharedWithDetails" ma:readOnly="true">
      <xsd:simpleType>
        <xsd:restriction base="dms:Note">
          <xsd:maxLength value="255"/>
        </xsd:restriction>
      </xsd:simpleType>
    </xsd:element>
    <xsd:element name="TaxCatchAll" ma:index="23" nillable="true" ma:displayName="Taxonomy Catch All Column" ma:hidden="true" ma:list="{444080df-40f4-4ea0-af95-4b4d0ed562ae}" ma:internalName="TaxCatchAll" ma:showField="CatchAllData" ma:web="c4d5d483-d47a-48bd-9ab3-97779c6f7d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81A51B-4F42-4044-9C7B-15DA7623A2FB}"/>
</file>

<file path=customXml/itemProps2.xml><?xml version="1.0" encoding="utf-8"?>
<ds:datastoreItem xmlns:ds="http://schemas.openxmlformats.org/officeDocument/2006/customXml" ds:itemID="{697CDCFB-227C-4CB2-9673-AA385C8C0433}"/>
</file>

<file path=docProps/app.xml><?xml version="1.0" encoding="utf-8"?>
<Properties xmlns="http://schemas.openxmlformats.org/officeDocument/2006/extended-properties" xmlns:vt="http://schemas.openxmlformats.org/officeDocument/2006/docPropsVTypes">
  <TotalTime>182</TotalTime>
  <Words>691</Words>
  <Application>Microsoft Office PowerPoint</Application>
  <PresentationFormat>Widescreen</PresentationFormat>
  <Paragraphs>25</Paragraphs>
  <Slides>19</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19</vt:i4>
      </vt:variant>
    </vt:vector>
  </HeadingPairs>
  <TitlesOfParts>
    <vt:vector size="23" baseType="lpstr">
      <vt:lpstr>Arial</vt:lpstr>
      <vt:lpstr>Calibri</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Alecsander Fachi</dc:creator>
  <cp:lastModifiedBy>Alecsander Fachi</cp:lastModifiedBy>
  <cp:revision>45</cp:revision>
  <dcterms:created xsi:type="dcterms:W3CDTF">2020-05-11T12:50:25Z</dcterms:created>
  <dcterms:modified xsi:type="dcterms:W3CDTF">2020-05-12T12:28:15Z</dcterms:modified>
</cp:coreProperties>
</file>