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59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73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231F20"/>
    <a:srgbClr val="00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3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0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8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9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doprofessor.mec.gov.br/orientacoe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rmas-abnt.espm.br/index.php?title=Recursos_virtuais" TargetMode="External"/><Relationship Id="rId4" Type="http://schemas.openxmlformats.org/officeDocument/2006/relationships/hyperlink" Target="http://basenacionalcomum.mec.gov.br/images/BNCC_EI_EF_110518_versaofinal_site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1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38AF9F-1C60-4D7A-B1BD-70CC3A8BBE14}"/>
              </a:ext>
            </a:extLst>
          </p:cNvPr>
          <p:cNvSpPr txBox="1"/>
          <p:nvPr/>
        </p:nvSpPr>
        <p:spPr>
          <a:xfrm>
            <a:off x="1209675" y="2724150"/>
            <a:ext cx="946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Descreva o que se pretende assegurar na construção desta trilha pedagógica, as atividades, informando o eixo estruturante (Educação Infantil), a partir dos campos de experiência ou pelo componente curricular (Ensino Fundamental e Médio).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Portanto: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Defina o passo a passo da sua ação pedagógica de forma clara e objetiva;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os planos de aula ou projeto de intervenção já iniciado no projeto de estágio.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Elabore atividades criativas, faça consultas virtuais e referencie;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Seja o protagonista da trilha (autor da ação), proporcionando atividades diferenciadas aos professores da rede pública e privada;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Desenvolva atividades que permitirão a participação ativa dos alunos;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Busque objetivos claros para cada área do conhecimento, estabeleça sempre uma relação entre escola, família e professor;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Descreva quais as habilidades da BNCC, serão usadas para atender estes conteúdos.</a:t>
            </a:r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5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FFFFAA5-D276-4B3D-A6A8-D008BB1F1DE1}"/>
              </a:ext>
            </a:extLst>
          </p:cNvPr>
          <p:cNvSpPr txBox="1"/>
          <p:nvPr/>
        </p:nvSpPr>
        <p:spPr>
          <a:xfrm>
            <a:off x="1209675" y="2867025"/>
            <a:ext cx="946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(EF03MA08) Resolver e elaborar problemas de divisão de um número natural por outro (até 10), com resto zero e com resto diferente de zero, com os significados de repartição equitativa e de medida, por meio de estratégias e registros pessoais.</a:t>
            </a:r>
          </a:p>
          <a:p>
            <a:pPr lvl="0"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Proponha aqui as atividades que possibilitarão aos alunos o debate, a crítica, o conhecimento sobre a temática e principalmente que permita que os professores das redes públicas e privadas possam utilizar estas atividades para seu planejamento que provavelmente está ocorrendo de forma não presencial;</a:t>
            </a:r>
          </a:p>
        </p:txBody>
      </p:sp>
    </p:spTree>
    <p:extLst>
      <p:ext uri="{BB962C8B-B14F-4D97-AF65-F5344CB8AC3E}">
        <p14:creationId xmlns:p14="http://schemas.microsoft.com/office/powerpoint/2010/main" val="273438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929D98-B5B4-40A9-9061-FAF48A4D3FCD}"/>
              </a:ext>
            </a:extLst>
          </p:cNvPr>
          <p:cNvSpPr txBox="1"/>
          <p:nvPr/>
        </p:nvSpPr>
        <p:spPr>
          <a:xfrm>
            <a:off x="1209675" y="2867025"/>
            <a:ext cx="9467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Consideramos como recurso pedagógico todos os materiais como: vídeos, áudios, animações, imagens, mapas, softwares educativos, experimentos, entre outros. Utilize também outros recursos como fórum ou enquete e materiais complementares de leitura, além de exercícios e uma dinâmica.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Inclua no seu planejamento recursos educacionais (vídeos, áudios, animações, imagens, mapas, softwares educativos, experimentos, entre outros) para fomentar o que se pretende alcançar para a aprendizagem do aluno e faixa etária escolhida. Estes materiais deverão ser recursos autoexplicativos, fomentando o que já se descreveu na atividade.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Obrigatório a inserção de pelo menos três exercícios e uma dinâmicas para a atividade.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 com plágio.</a:t>
            </a:r>
          </a:p>
        </p:txBody>
      </p:sp>
    </p:spTree>
    <p:extLst>
      <p:ext uri="{BB962C8B-B14F-4D97-AF65-F5344CB8AC3E}">
        <p14:creationId xmlns:p14="http://schemas.microsoft.com/office/powerpoint/2010/main" val="396517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D0D0D2-7836-48F0-AA93-E97AA94C83D7}"/>
              </a:ext>
            </a:extLst>
          </p:cNvPr>
          <p:cNvSpPr txBox="1"/>
          <p:nvPr/>
        </p:nvSpPr>
        <p:spPr>
          <a:xfrm>
            <a:off x="1209675" y="2676525"/>
            <a:ext cx="946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Explique como a avaliação será realizada. A avaliação deve ser consistente com o que propõem durante toda a trilha pedagógica. 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atividade de avaliação deve incorporar as habilidades e competências dos alunos tendo como base a BNCC. O que se descobriu? Atingiu os objetivos? Qual foi o processo de resolução de problema? </a:t>
            </a:r>
          </a:p>
        </p:txBody>
      </p:sp>
    </p:spTree>
    <p:extLst>
      <p:ext uri="{BB962C8B-B14F-4D97-AF65-F5344CB8AC3E}">
        <p14:creationId xmlns:p14="http://schemas.microsoft.com/office/powerpoint/2010/main" val="369547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CB730C-C162-4CFE-A4CF-AFFDAD09BA81}"/>
              </a:ext>
            </a:extLst>
          </p:cNvPr>
          <p:cNvSpPr txBox="1"/>
          <p:nvPr/>
        </p:nvSpPr>
        <p:spPr>
          <a:xfrm>
            <a:off x="1209675" y="2114550"/>
            <a:ext cx="9467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Insira e complemente neste campo as referências abaixo com as referências utilizadas em seu trabalho. Lembre-se de utilizar a Norma NBR 6023 para a inserção e complementação. Como sugestão consulte o livro de Metodologia Científica.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BRASIL.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 do Professor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Disponível em: </a:t>
            </a:r>
            <a:r>
              <a:rPr lang="pt-BR" u="sng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http://portaldoprofessor.mec.gov.br/orientacoes.html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Acesso em: 28 abr.2020.</a:t>
            </a:r>
          </a:p>
          <a:p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BRASIL. Ministério da Educação.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Nacional Comum Curricular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(Versão Final). Ministério da Educação, Brasília, DF: MEC, 2018. Disponível em: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http://basenacionalcomum.mec.gov.br/</a:t>
            </a:r>
            <a:r>
              <a:rPr lang="pt-BR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/BNCC_EI_EF_110518_versaofinal_site.pdf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Acesso em: 29 abr. 2020.</a:t>
            </a:r>
          </a:p>
          <a:p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MÜLLER, Antônio José (Org.). et al. 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Metodologia científica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Indaial: Uniasselvi, 2013</a:t>
            </a:r>
          </a:p>
          <a:p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Outras consultas:</a:t>
            </a:r>
          </a:p>
          <a:p>
            <a:r>
              <a:rPr lang="pt-BR" u="sng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https://normas-abnt.espm.br/index.php?title=Recursos_virtuais</a:t>
            </a:r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71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628867-5D2B-4A98-8793-F8D5BC66580F}"/>
              </a:ext>
            </a:extLst>
          </p:cNvPr>
          <p:cNvSpPr txBox="1"/>
          <p:nvPr/>
        </p:nvSpPr>
        <p:spPr>
          <a:xfrm>
            <a:off x="1209675" y="3059668"/>
            <a:ext cx="94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 Nome Completo.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AAC001-0987-4771-8A1A-36AEA781BA9D}"/>
              </a:ext>
            </a:extLst>
          </p:cNvPr>
          <p:cNvSpPr txBox="1"/>
          <p:nvPr/>
        </p:nvSpPr>
        <p:spPr>
          <a:xfrm>
            <a:off x="3038475" y="4659868"/>
            <a:ext cx="770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ESTÁGIO</a:t>
            </a:r>
          </a:p>
        </p:txBody>
      </p:sp>
    </p:spTree>
    <p:extLst>
      <p:ext uri="{BB962C8B-B14F-4D97-AF65-F5344CB8AC3E}">
        <p14:creationId xmlns:p14="http://schemas.microsoft.com/office/powerpoint/2010/main" val="222626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897E67-7A68-4789-9BEF-F63EA19983DB}"/>
              </a:ext>
            </a:extLst>
          </p:cNvPr>
          <p:cNvSpPr txBox="1"/>
          <p:nvPr/>
        </p:nvSpPr>
        <p:spPr>
          <a:xfrm>
            <a:off x="1209675" y="2676525"/>
            <a:ext cx="946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da definição da temática, apresenta-se o título.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Brincando de Supermercado.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montar uma sequência de atividades que serão elaborados para este contexto. </a:t>
            </a:r>
          </a:p>
        </p:txBody>
      </p:sp>
    </p:spTree>
    <p:extLst>
      <p:ext uri="{BB962C8B-B14F-4D97-AF65-F5344CB8AC3E}">
        <p14:creationId xmlns:p14="http://schemas.microsoft.com/office/powerpoint/2010/main" val="300866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C551EBE-D7B6-4E97-988D-CA8DDAF64867}"/>
              </a:ext>
            </a:extLst>
          </p:cNvPr>
          <p:cNvSpPr txBox="1"/>
          <p:nvPr/>
        </p:nvSpPr>
        <p:spPr>
          <a:xfrm>
            <a:off x="1209675" y="2676525"/>
            <a:ext cx="946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conteúdo da trilha pedagógica será utilizado para qual etapa da Educação Básica (Educação Infantil, Ensino Fundamental ou Ensino Médio) e para qual ano.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Ensino Fundamental – 4 º ano.</a:t>
            </a:r>
          </a:p>
        </p:txBody>
      </p:sp>
    </p:spTree>
    <p:extLst>
      <p:ext uri="{BB962C8B-B14F-4D97-AF65-F5344CB8AC3E}">
        <p14:creationId xmlns:p14="http://schemas.microsoft.com/office/powerpoint/2010/main" val="160075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1AE74F7-B74A-4A99-8A60-63F9E2431204}"/>
              </a:ext>
            </a:extLst>
          </p:cNvPr>
          <p:cNvSpPr txBox="1"/>
          <p:nvPr/>
        </p:nvSpPr>
        <p:spPr>
          <a:xfrm>
            <a:off x="1209675" y="2676525"/>
            <a:ext cx="946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 da instituição que deseja fazer a trilha pedagógica (Instituição escolhida a partir da observação virtual). 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 Escola Municipal Maria Clara </a:t>
            </a:r>
            <a:r>
              <a:rPr lang="pt-BR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Poffo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localizada na cidade de Indaial, Estado de Santa Catarina A instituição foi escolhida por meio de pesquisa no portal da prefeitura Municipal de Indaial, o estabelecimento atende 600 alunos da educação infantil e anos iniciais do ensino fundamental, tem no seu quadro de funcionários um total de 50 professores, 2 pedagogos e 5 funcionários de serviços gerais. O Ideb da instituição é de </a:t>
            </a:r>
            <a:r>
              <a:rPr lang="pt-BR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proposta pedagógica </a:t>
            </a:r>
            <a:r>
              <a:rPr lang="pt-BR" dirty="0" err="1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85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55921F-168B-4DD5-A881-AE23F7EB4CDF}"/>
              </a:ext>
            </a:extLst>
          </p:cNvPr>
          <p:cNvSpPr txBox="1"/>
          <p:nvPr/>
        </p:nvSpPr>
        <p:spPr>
          <a:xfrm>
            <a:off x="1209675" y="2676525"/>
            <a:ext cx="9467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cs typeface="Calibri" panose="020F0502020204030204" pitchFamily="34" charset="0"/>
              </a:rPr>
              <a:t>Os objetivos devem expressar o que se espera que o aluno aprenda.</a:t>
            </a:r>
          </a:p>
          <a:p>
            <a:pPr algn="just"/>
            <a:endParaRPr lang="pt-BR" dirty="0">
              <a:solidFill>
                <a:srgbClr val="58595B"/>
              </a:solidFill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58595B"/>
                </a:solidFill>
              </a:rPr>
              <a:t>(O </a:t>
            </a:r>
            <a:r>
              <a:rPr lang="pt-BR" b="1" dirty="0">
                <a:solidFill>
                  <a:srgbClr val="58595B"/>
                </a:solidFill>
              </a:rPr>
              <a:t>objetivo geral: </a:t>
            </a:r>
            <a:r>
              <a:rPr lang="pt-BR" dirty="0">
                <a:solidFill>
                  <a:srgbClr val="58595B"/>
                </a:solidFill>
              </a:rPr>
              <a:t>É o que se quer alcançar com esta trilha para a aprendizagem do aluno. O </a:t>
            </a:r>
            <a:r>
              <a:rPr lang="pt-BR" b="1" dirty="0">
                <a:solidFill>
                  <a:srgbClr val="58595B"/>
                </a:solidFill>
              </a:rPr>
              <a:t>objetivo específico:</a:t>
            </a:r>
            <a:r>
              <a:rPr lang="pt-BR" dirty="0">
                <a:solidFill>
                  <a:srgbClr val="58595B"/>
                </a:solidFill>
              </a:rPr>
              <a:t> É o que o aluno irá fazer/desempenhar para atingir o objetivo geral.).</a:t>
            </a:r>
          </a:p>
          <a:p>
            <a:pPr algn="just"/>
            <a:endParaRPr lang="pt-BR" dirty="0">
              <a:solidFill>
                <a:srgbClr val="58595B"/>
              </a:solidFill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</a:rPr>
              <a:t>Exemplo: </a:t>
            </a:r>
            <a:r>
              <a:rPr lang="pt-BR" dirty="0">
                <a:solidFill>
                  <a:srgbClr val="58595B"/>
                </a:solidFill>
              </a:rPr>
              <a:t>Esta trilha tem por objetivo geral oportunizar o conhecimento das quatro operações matemáticas de forma lúdica. E como objetivos específicos: Identificar a importância da moeda no dia a dia das famílias; Reconhecer o valor dos centavos em cada produto; Aprender como ocorre o troco; Montar um supermercado com produtos recicláveis; Utilizar as tecnologias digitais para resolver situações-problema, entre outros. Alinhe os objetivos específicos para com as atividades escolhidas.</a:t>
            </a:r>
            <a:r>
              <a:rPr lang="pt-BR" dirty="0">
                <a:solidFill>
                  <a:srgbClr val="58595B"/>
                </a:solidFill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67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E08D0A3-F249-4496-842F-CBF7FC49BF0A}"/>
              </a:ext>
            </a:extLst>
          </p:cNvPr>
          <p:cNvSpPr txBox="1"/>
          <p:nvPr/>
        </p:nvSpPr>
        <p:spPr>
          <a:xfrm>
            <a:off x="1209675" y="2867025"/>
            <a:ext cx="946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Descreva aqui o número de aulas necessárias para concluir as atividades propostas.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aulas de 45 minutos. 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Atenção: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Neste caso, é necessário preparar no item Planejamento das Ações Pedagógicas e Recursos Pedagógicos, três atividades a partir da temática e título da Ação Pedagógica.</a:t>
            </a:r>
          </a:p>
        </p:txBody>
      </p:sp>
    </p:spTree>
    <p:extLst>
      <p:ext uri="{BB962C8B-B14F-4D97-AF65-F5344CB8AC3E}">
        <p14:creationId xmlns:p14="http://schemas.microsoft.com/office/powerpoint/2010/main" val="35734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46766EE-6762-4474-BE55-F9C06215B03B}"/>
              </a:ext>
            </a:extLst>
          </p:cNvPr>
          <p:cNvSpPr txBox="1"/>
          <p:nvPr/>
        </p:nvSpPr>
        <p:spPr>
          <a:xfrm>
            <a:off x="1209675" y="2676525"/>
            <a:ext cx="946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os alunos realizem aprendizagens significativas é importante destacar que os assuntos trabalhados poderão ser abordados antes da atividade, respeitando a faixa etária e as experiências já vividas, no caso, o tratamento da informação (o que já sabiam). 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Descreva aqui como serão introduzidos esses conhecimentos prévios para qualificar a ação pedagógica (problematização e levantamento de hipóteses).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o conhecimento matemático é necessário? Quais são as competências específicas da matemática? O conhecimento das operações matemáticas favorecem o raciocínio lógico e crítico?</a:t>
            </a:r>
          </a:p>
        </p:txBody>
      </p:sp>
    </p:spTree>
    <p:extLst>
      <p:ext uri="{BB962C8B-B14F-4D97-AF65-F5344CB8AC3E}">
        <p14:creationId xmlns:p14="http://schemas.microsoft.com/office/powerpoint/2010/main" val="158348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765234-BBAE-4C4C-9CA2-7131ABAC52C3}"/>
              </a:ext>
            </a:extLst>
          </p:cNvPr>
          <p:cNvSpPr txBox="1"/>
          <p:nvPr/>
        </p:nvSpPr>
        <p:spPr>
          <a:xfrm>
            <a:off x="1209675" y="2867025"/>
            <a:ext cx="946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 termo que identifica as ideias principais da sua trilha. 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Estas precisam ser separadas por ponto e vírgula. Essas palavras permitirão que sua aula seja localizada por outros professores, se esta for selecionada para divulgação.</a:t>
            </a:r>
          </a:p>
          <a:p>
            <a:pPr algn="just"/>
            <a:endParaRPr lang="pt-BR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</a:t>
            </a:r>
            <a:r>
              <a:rPr lang="pt-BR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Matemática; Criança; Lúdico.</a:t>
            </a:r>
          </a:p>
        </p:txBody>
      </p:sp>
    </p:spTree>
    <p:extLst>
      <p:ext uri="{BB962C8B-B14F-4D97-AF65-F5344CB8AC3E}">
        <p14:creationId xmlns:p14="http://schemas.microsoft.com/office/powerpoint/2010/main" val="2921865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A5CDB753ED6B4E836F94BDD90BC492" ma:contentTypeVersion="17" ma:contentTypeDescription="Crie um novo documento." ma:contentTypeScope="" ma:versionID="fba0ef525fd067ee674a3f99320d3cbc">
  <xsd:schema xmlns:xsd="http://www.w3.org/2001/XMLSchema" xmlns:xs="http://www.w3.org/2001/XMLSchema" xmlns:p="http://schemas.microsoft.com/office/2006/metadata/properties" xmlns:ns2="f9ac2227-4c2a-431e-a19f-8dbd39898c39" xmlns:ns3="c4d5d483-d47a-48bd-9ab3-97779c6f7dc9" targetNamespace="http://schemas.microsoft.com/office/2006/metadata/properties" ma:root="true" ma:fieldsID="836f0f68bec0b009b91e78f99406c96d" ns2:_="" ns3:_="">
    <xsd:import namespace="f9ac2227-4c2a-431e-a19f-8dbd39898c39"/>
    <xsd:import namespace="c4d5d483-d47a-48bd-9ab3-97779c6f7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nt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2227-4c2a-431e-a19f-8dbd39898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nt" ma:index="15" nillable="true" ma:displayName="Print" ma:format="Thumbnail" ma:internalName="Print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de64d7e-c147-4806-b092-5431f86db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5d483-d47a-48bd-9ab3-97779c6f7d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4080df-40f4-4ea0-af95-4b4d0ed562ae}" ma:internalName="TaxCatchAll" ma:showField="CatchAllData" ma:web="c4d5d483-d47a-48bd-9ab3-97779c6f7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87DB0-886E-4252-832B-1EE6FF07C16C}"/>
</file>

<file path=customXml/itemProps2.xml><?xml version="1.0" encoding="utf-8"?>
<ds:datastoreItem xmlns:ds="http://schemas.openxmlformats.org/officeDocument/2006/customXml" ds:itemID="{0CB16549-1D35-4114-8E47-7D68A12FCBEF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1100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Alecsander Fachi</dc:creator>
  <cp:lastModifiedBy>Alecsander Fachi</cp:lastModifiedBy>
  <cp:revision>42</cp:revision>
  <dcterms:created xsi:type="dcterms:W3CDTF">2020-05-11T12:50:25Z</dcterms:created>
  <dcterms:modified xsi:type="dcterms:W3CDTF">2020-05-11T21:54:56Z</dcterms:modified>
</cp:coreProperties>
</file>